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59" r:id="rId5"/>
    <p:sldId id="266" r:id="rId6"/>
    <p:sldId id="261" r:id="rId7"/>
    <p:sldId id="258" r:id="rId8"/>
    <p:sldId id="263" r:id="rId9"/>
    <p:sldId id="264" r:id="rId10"/>
    <p:sldId id="265" r:id="rId11"/>
    <p:sldId id="273" r:id="rId12"/>
    <p:sldId id="268" r:id="rId13"/>
    <p:sldId id="274" r:id="rId14"/>
    <p:sldId id="270" r:id="rId15"/>
    <p:sldId id="272" r:id="rId16"/>
    <p:sldId id="269" r:id="rId17"/>
    <p:sldId id="271" r:id="rId18"/>
    <p:sldId id="275" r:id="rId19"/>
    <p:sldId id="276" r:id="rId20"/>
    <p:sldId id="277" r:id="rId21"/>
    <p:sldId id="278" r:id="rId22"/>
    <p:sldId id="279" r:id="rId23"/>
    <p:sldId id="280" r:id="rId24"/>
    <p:sldId id="281"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4/5/2019</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923A1CC3-2375-41D4-9E03-427CAF2A4C1A}" type="datetimeFigureOut">
              <a:rPr lang="en-US" dirty="0"/>
              <a:t>4/5/2019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olo e sottotito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it-IT" smtClean="0"/>
              <a:t>Fare clic per modificare lo stile del titolo</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AFF16868-8199-4C2C-A5B1-63AEE139F88E}" type="datetimeFigureOut">
              <a:rPr lang="en-US" dirty="0"/>
              <a:t>4/5/2019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zione con didascalia">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it-IT" smtClean="0"/>
              <a:t>Fare clic per modificare lo stile del titolo</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AAD9FF7F-6988-44CC-821B-644E70CD2F73}" type="datetimeFigureOut">
              <a:rPr lang="en-US" dirty="0"/>
              <a:t>4/5/2019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cheda nom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5C12C299-16B2-4475-990D-751901EACC14}" type="datetimeFigureOut">
              <a:rPr lang="en-US" dirty="0"/>
              <a:t>4/5/2019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4/5/2019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4/5/2019</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4/5/2019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4/5/2019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4/5/2019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F34E6425-0181-43F2-84FC-787E803FD2F8}" type="datetimeFigureOut">
              <a:rPr lang="en-US" dirty="0"/>
              <a:t>4/5/2019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4/5/2019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4/5/2019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4/5/2019</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4/5/2019</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76E86A4C-8E40-4F87-A4F0-01A0687C5742}" type="datetimeFigureOut">
              <a:rPr lang="en-US" dirty="0"/>
              <a:t>4/5/2019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it-IT" smtClean="0"/>
              <a:t>Fare clic sull'icona per inserire un'immagine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35E72C73-2D91-4E12-BA25-F0AA0C03599B}" type="datetimeFigureOut">
              <a:rPr lang="en-US" dirty="0"/>
              <a:t>4/5/2019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4/5/2019</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Illecito </a:t>
            </a:r>
            <a:r>
              <a:rPr lang="it-IT" dirty="0" err="1" smtClean="0"/>
              <a:t>endofamiliare</a:t>
            </a:r>
            <a:endParaRPr lang="it-IT" dirty="0"/>
          </a:p>
        </p:txBody>
      </p:sp>
      <p:sp>
        <p:nvSpPr>
          <p:cNvPr id="3" name="Sottotitolo 2"/>
          <p:cNvSpPr>
            <a:spLocks noGrp="1"/>
          </p:cNvSpPr>
          <p:nvPr>
            <p:ph type="subTitle" idx="1"/>
          </p:nvPr>
        </p:nvSpPr>
        <p:spPr/>
        <p:txBody>
          <a:bodyPr/>
          <a:lstStyle/>
          <a:p>
            <a:r>
              <a:rPr lang="it-IT" dirty="0" smtClean="0"/>
              <a:t>CATANZARO 5 APRILE 2019</a:t>
            </a:r>
          </a:p>
          <a:p>
            <a:r>
              <a:rPr lang="it-IT" dirty="0" smtClean="0"/>
              <a:t>DOTT.SSA EMANUELA ROMANO</a:t>
            </a:r>
            <a:endParaRPr lang="it-IT" dirty="0"/>
          </a:p>
        </p:txBody>
      </p:sp>
    </p:spTree>
    <p:extLst>
      <p:ext uri="{BB962C8B-B14F-4D97-AF65-F5344CB8AC3E}">
        <p14:creationId xmlns:p14="http://schemas.microsoft.com/office/powerpoint/2010/main" val="918741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942535" y="2039815"/>
            <a:ext cx="9791114" cy="3539430"/>
          </a:xfrm>
          <a:prstGeom prst="rect">
            <a:avLst/>
          </a:prstGeom>
          <a:solidFill>
            <a:schemeClr val="accent1"/>
          </a:solidFill>
        </p:spPr>
        <p:txBody>
          <a:bodyPr wrap="square" rtlCol="0">
            <a:spAutoFit/>
          </a:bodyPr>
          <a:lstStyle/>
          <a:p>
            <a:pPr marL="285750" indent="-285750">
              <a:buFont typeface="Wingdings" panose="05000000000000000000" pitchFamily="2" charset="2"/>
              <a:buChar char="v"/>
            </a:pPr>
            <a:r>
              <a:rPr lang="it-IT" sz="2800" dirty="0" smtClean="0">
                <a:solidFill>
                  <a:schemeClr val="bg1"/>
                </a:solidFill>
              </a:rPr>
              <a:t>CONDOTTA ABUSANTE (atipiche)</a:t>
            </a:r>
          </a:p>
          <a:p>
            <a:endParaRPr lang="it-IT" sz="2800" dirty="0" smtClean="0">
              <a:solidFill>
                <a:schemeClr val="bg1"/>
              </a:solidFill>
            </a:endParaRPr>
          </a:p>
          <a:p>
            <a:pPr marL="285750" indent="-285750">
              <a:buFont typeface="Wingdings" panose="05000000000000000000" pitchFamily="2" charset="2"/>
              <a:buChar char="v"/>
            </a:pPr>
            <a:r>
              <a:rPr lang="it-IT" sz="2800" dirty="0" smtClean="0">
                <a:solidFill>
                  <a:schemeClr val="bg1"/>
                </a:solidFill>
              </a:rPr>
              <a:t>NESSO CAUSALE</a:t>
            </a:r>
          </a:p>
          <a:p>
            <a:endParaRPr lang="it-IT" sz="2800" dirty="0" smtClean="0">
              <a:solidFill>
                <a:schemeClr val="bg1"/>
              </a:solidFill>
            </a:endParaRPr>
          </a:p>
          <a:p>
            <a:pPr marL="285750" indent="-285750">
              <a:buFont typeface="Wingdings" panose="05000000000000000000" pitchFamily="2" charset="2"/>
              <a:buChar char="v"/>
            </a:pPr>
            <a:r>
              <a:rPr lang="it-IT" sz="2800" dirty="0" smtClean="0">
                <a:solidFill>
                  <a:schemeClr val="bg1"/>
                </a:solidFill>
              </a:rPr>
              <a:t>GRAVE PREGIUDIZIO (proporzionalità)</a:t>
            </a:r>
          </a:p>
          <a:p>
            <a:endParaRPr lang="it-IT" sz="2800" dirty="0" smtClean="0">
              <a:solidFill>
                <a:schemeClr val="bg1"/>
              </a:solidFill>
            </a:endParaRPr>
          </a:p>
          <a:p>
            <a:pPr marL="285750" indent="-285750">
              <a:buFont typeface="Wingdings" panose="05000000000000000000" pitchFamily="2" charset="2"/>
              <a:buChar char="v"/>
            </a:pPr>
            <a:r>
              <a:rPr lang="it-IT" sz="2800" dirty="0" smtClean="0">
                <a:solidFill>
                  <a:schemeClr val="bg1"/>
                </a:solidFill>
              </a:rPr>
              <a:t>ALLA: A) INTEGRITA’ FISICA; B) INTEGRITA’ MORALE; C) LIBERTA’</a:t>
            </a:r>
          </a:p>
        </p:txBody>
      </p:sp>
    </p:spTree>
    <p:extLst>
      <p:ext uri="{BB962C8B-B14F-4D97-AF65-F5344CB8AC3E}">
        <p14:creationId xmlns:p14="http://schemas.microsoft.com/office/powerpoint/2010/main" val="4233874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ATIPICITA’ DELL’ILLECITO</a:t>
            </a:r>
            <a:endParaRPr lang="it-IT" dirty="0"/>
          </a:p>
        </p:txBody>
      </p:sp>
      <p:sp>
        <p:nvSpPr>
          <p:cNvPr id="3" name="Segnaposto testo 2"/>
          <p:cNvSpPr>
            <a:spLocks noGrp="1"/>
          </p:cNvSpPr>
          <p:nvPr>
            <p:ph type="body" idx="1"/>
          </p:nvPr>
        </p:nvSpPr>
        <p:spPr/>
        <p:txBody>
          <a:bodyPr/>
          <a:lstStyle/>
          <a:p>
            <a:r>
              <a:rPr lang="it-IT" dirty="0" smtClean="0"/>
              <a:t>INTEGRITA’ FISICA</a:t>
            </a:r>
            <a:endParaRPr lang="it-IT" dirty="0"/>
          </a:p>
        </p:txBody>
      </p:sp>
      <p:sp>
        <p:nvSpPr>
          <p:cNvPr id="4" name="Segnaposto testo 3"/>
          <p:cNvSpPr>
            <a:spLocks noGrp="1"/>
          </p:cNvSpPr>
          <p:nvPr>
            <p:ph type="body" sz="half" idx="15"/>
          </p:nvPr>
        </p:nvSpPr>
        <p:spPr/>
        <p:txBody>
          <a:bodyPr>
            <a:normAutofit/>
          </a:bodyPr>
          <a:lstStyle/>
          <a:p>
            <a:r>
              <a:rPr lang="it-IT" sz="1800" dirty="0" smtClean="0"/>
              <a:t>Compresa quella  PSICHICA</a:t>
            </a:r>
            <a:endParaRPr lang="it-IT" sz="1800" dirty="0"/>
          </a:p>
        </p:txBody>
      </p:sp>
      <p:sp>
        <p:nvSpPr>
          <p:cNvPr id="5" name="Segnaposto testo 4"/>
          <p:cNvSpPr>
            <a:spLocks noGrp="1"/>
          </p:cNvSpPr>
          <p:nvPr>
            <p:ph type="body" sz="quarter" idx="3"/>
          </p:nvPr>
        </p:nvSpPr>
        <p:spPr/>
        <p:txBody>
          <a:bodyPr/>
          <a:lstStyle/>
          <a:p>
            <a:r>
              <a:rPr lang="it-IT" dirty="0" smtClean="0"/>
              <a:t>INTEGRITA’ MORALE</a:t>
            </a:r>
            <a:endParaRPr lang="it-IT" dirty="0"/>
          </a:p>
        </p:txBody>
      </p:sp>
      <p:sp>
        <p:nvSpPr>
          <p:cNvPr id="6" name="Segnaposto testo 5"/>
          <p:cNvSpPr>
            <a:spLocks noGrp="1"/>
          </p:cNvSpPr>
          <p:nvPr>
            <p:ph type="body" sz="half" idx="16"/>
          </p:nvPr>
        </p:nvSpPr>
        <p:spPr/>
        <p:txBody>
          <a:bodyPr>
            <a:normAutofit/>
          </a:bodyPr>
          <a:lstStyle/>
          <a:p>
            <a:r>
              <a:rPr lang="it-IT" sz="2000" dirty="0" smtClean="0"/>
              <a:t>Attentato alla dignità personale.</a:t>
            </a:r>
          </a:p>
          <a:p>
            <a:r>
              <a:rPr lang="it-IT" sz="2000" dirty="0" smtClean="0"/>
              <a:t>Mobbing familiare</a:t>
            </a:r>
          </a:p>
          <a:p>
            <a:r>
              <a:rPr lang="it-IT" sz="2000" dirty="0" smtClean="0"/>
              <a:t>Denigrazioni , umiliazioni</a:t>
            </a:r>
            <a:endParaRPr lang="it-IT" sz="2000" dirty="0"/>
          </a:p>
        </p:txBody>
      </p:sp>
      <p:sp>
        <p:nvSpPr>
          <p:cNvPr id="7" name="Segnaposto testo 6"/>
          <p:cNvSpPr>
            <a:spLocks noGrp="1"/>
          </p:cNvSpPr>
          <p:nvPr>
            <p:ph type="body" sz="quarter" idx="13"/>
          </p:nvPr>
        </p:nvSpPr>
        <p:spPr/>
        <p:txBody>
          <a:bodyPr/>
          <a:lstStyle/>
          <a:p>
            <a:r>
              <a:rPr lang="it-IT" dirty="0" smtClean="0"/>
              <a:t>LIBERTA’</a:t>
            </a:r>
            <a:endParaRPr lang="it-IT" dirty="0"/>
          </a:p>
        </p:txBody>
      </p:sp>
      <p:sp>
        <p:nvSpPr>
          <p:cNvPr id="8" name="Segnaposto testo 7"/>
          <p:cNvSpPr>
            <a:spLocks noGrp="1"/>
          </p:cNvSpPr>
          <p:nvPr>
            <p:ph type="body" sz="half" idx="17"/>
          </p:nvPr>
        </p:nvSpPr>
        <p:spPr/>
        <p:txBody>
          <a:bodyPr>
            <a:normAutofit/>
          </a:bodyPr>
          <a:lstStyle/>
          <a:p>
            <a:r>
              <a:rPr lang="it-IT" sz="1800" dirty="0" smtClean="0"/>
              <a:t>Diritto all’autodeterminazione,</a:t>
            </a:r>
          </a:p>
          <a:p>
            <a:r>
              <a:rPr lang="it-IT" sz="1800" dirty="0" smtClean="0"/>
              <a:t>Libertà personale, di circolazione di lavoro</a:t>
            </a:r>
            <a:endParaRPr lang="it-IT" sz="1800" dirty="0"/>
          </a:p>
        </p:txBody>
      </p:sp>
    </p:spTree>
    <p:extLst>
      <p:ext uri="{BB962C8B-B14F-4D97-AF65-F5344CB8AC3E}">
        <p14:creationId xmlns:p14="http://schemas.microsoft.com/office/powerpoint/2010/main" val="1639931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Interpretazione giurisprudenziale</a:t>
            </a:r>
            <a:endParaRPr lang="it-IT" dirty="0"/>
          </a:p>
        </p:txBody>
      </p:sp>
      <p:sp>
        <p:nvSpPr>
          <p:cNvPr id="3" name="Segnaposto testo 2"/>
          <p:cNvSpPr>
            <a:spLocks noGrp="1"/>
          </p:cNvSpPr>
          <p:nvPr>
            <p:ph type="body" sz="half" idx="2"/>
          </p:nvPr>
        </p:nvSpPr>
        <p:spPr>
          <a:xfrm>
            <a:off x="871619" y="3156934"/>
            <a:ext cx="10165576" cy="3701066"/>
          </a:xfrm>
        </p:spPr>
        <p:txBody>
          <a:bodyPr>
            <a:normAutofit/>
          </a:bodyPr>
          <a:lstStyle/>
          <a:p>
            <a:pPr marL="342900" indent="-342900" algn="just">
              <a:buFont typeface="Wingdings" panose="05000000000000000000" pitchFamily="2" charset="2"/>
              <a:buChar char="v"/>
            </a:pPr>
            <a:r>
              <a:rPr lang="it-IT" sz="2400" dirty="0" smtClean="0"/>
              <a:t>- </a:t>
            </a:r>
            <a:r>
              <a:rPr lang="it-IT" sz="2000" dirty="0" smtClean="0"/>
              <a:t>irrilevanza </a:t>
            </a:r>
            <a:r>
              <a:rPr lang="it-IT" sz="2000" dirty="0"/>
              <a:t>della capacità di intendere e di volere del maltrattante come pure dell'elemento </a:t>
            </a:r>
            <a:r>
              <a:rPr lang="it-IT" sz="2000" dirty="0" smtClean="0"/>
              <a:t>soggettivo;</a:t>
            </a:r>
          </a:p>
          <a:p>
            <a:pPr marL="342900" indent="-342900" algn="just">
              <a:buFont typeface="Wingdings" panose="05000000000000000000" pitchFamily="2" charset="2"/>
              <a:buChar char="v"/>
            </a:pPr>
            <a:r>
              <a:rPr lang="it-IT" sz="2000" dirty="0" smtClean="0"/>
              <a:t>- «ciò </a:t>
            </a:r>
            <a:r>
              <a:rPr lang="it-IT" sz="2000" dirty="0"/>
              <a:t>che rileva per la configurabilità dell'illecito in questione non è la condotta in sé del coniuge nei cui confronti si richiedono le misure di protezione, ancorché obiettivamente contraria ai doveri nascenti dal rapporto coniugale o altrimenti qualificabile come antigiuridica, bensì l'esistenza di un pregiudizio grave all'integrità fisica o morale ovvero alla libertà patito da un coniuge, imputabile in termini causali alla condotta dell'altro coniuge</a:t>
            </a:r>
            <a:r>
              <a:rPr lang="it-IT" sz="2000" dirty="0" smtClean="0"/>
              <a:t>».</a:t>
            </a:r>
            <a:r>
              <a:rPr lang="it-IT" sz="2000" dirty="0"/>
              <a:t> </a:t>
            </a:r>
            <a:r>
              <a:rPr lang="it-IT" sz="2000" dirty="0" err="1"/>
              <a:t>Trib</a:t>
            </a:r>
            <a:r>
              <a:rPr lang="it-IT" sz="2000" dirty="0"/>
              <a:t>. Bari 18 luglio 2002, in </a:t>
            </a:r>
            <a:r>
              <a:rPr lang="it-IT" sz="2000" dirty="0" err="1"/>
              <a:t>Fam</a:t>
            </a:r>
            <a:r>
              <a:rPr lang="it-IT" sz="2000" dirty="0"/>
              <a:t> e dir., 2002, 623-624), </a:t>
            </a:r>
          </a:p>
        </p:txBody>
      </p:sp>
    </p:spTree>
    <p:extLst>
      <p:ext uri="{BB962C8B-B14F-4D97-AF65-F5344CB8AC3E}">
        <p14:creationId xmlns:p14="http://schemas.microsoft.com/office/powerpoint/2010/main" val="3681863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30310" y="1970468"/>
            <a:ext cx="9221273" cy="2308324"/>
          </a:xfrm>
          <a:prstGeom prst="rect">
            <a:avLst/>
          </a:prstGeom>
          <a:noFill/>
        </p:spPr>
        <p:txBody>
          <a:bodyPr wrap="square" rtlCol="0">
            <a:spAutoFit/>
          </a:bodyPr>
          <a:lstStyle/>
          <a:p>
            <a:pPr marL="285750" indent="-285750">
              <a:buFont typeface="Wingdings" panose="05000000000000000000" pitchFamily="2" charset="2"/>
              <a:buChar char="v"/>
            </a:pPr>
            <a:r>
              <a:rPr lang="it-IT" dirty="0" smtClean="0"/>
              <a:t>Non è richiesta la ripetitività della condotta, anche una condotta basta (</a:t>
            </a:r>
            <a:r>
              <a:rPr lang="it-IT" dirty="0" err="1" smtClean="0"/>
              <a:t>Trib</a:t>
            </a:r>
            <a:r>
              <a:rPr lang="it-IT" dirty="0" smtClean="0"/>
              <a:t>. Monza 28.2.2012</a:t>
            </a:r>
            <a:r>
              <a:rPr lang="it-IT" dirty="0" smtClean="0"/>
              <a:t>);</a:t>
            </a:r>
          </a:p>
          <a:p>
            <a:pPr marL="285750" indent="-285750">
              <a:buFont typeface="Wingdings" panose="05000000000000000000" pitchFamily="2" charset="2"/>
              <a:buChar char="v"/>
            </a:pPr>
            <a:endParaRPr lang="it-IT" dirty="0" smtClean="0"/>
          </a:p>
          <a:p>
            <a:pPr marL="285750" indent="-285750">
              <a:buFont typeface="Wingdings" panose="05000000000000000000" pitchFamily="2" charset="2"/>
              <a:buChar char="v"/>
            </a:pPr>
            <a:r>
              <a:rPr lang="it-IT" dirty="0" smtClean="0"/>
              <a:t>Non è riconosciuta la c.d. esimente culturale;</a:t>
            </a:r>
          </a:p>
          <a:p>
            <a:pPr marL="285750" indent="-285750">
              <a:buFont typeface="Wingdings" panose="05000000000000000000" pitchFamily="2" charset="2"/>
              <a:buChar char="v"/>
            </a:pPr>
            <a:endParaRPr lang="it-IT" dirty="0" smtClean="0"/>
          </a:p>
          <a:p>
            <a:pPr marL="285750" indent="-285750">
              <a:buFont typeface="Wingdings" panose="05000000000000000000" pitchFamily="2" charset="2"/>
              <a:buChar char="v"/>
            </a:pPr>
            <a:endParaRPr lang="it-IT" dirty="0" smtClean="0"/>
          </a:p>
          <a:p>
            <a:pPr marL="285750" indent="-285750">
              <a:buFont typeface="Wingdings" panose="05000000000000000000" pitchFamily="2" charset="2"/>
              <a:buChar char="v"/>
            </a:pPr>
            <a:endParaRPr lang="it-IT" dirty="0" smtClean="0"/>
          </a:p>
          <a:p>
            <a:pPr marL="285750" indent="-285750">
              <a:buFont typeface="Wingdings" panose="05000000000000000000" pitchFamily="2" charset="2"/>
              <a:buChar char="v"/>
            </a:pPr>
            <a:endParaRPr lang="it-IT" dirty="0"/>
          </a:p>
        </p:txBody>
      </p:sp>
    </p:spTree>
    <p:extLst>
      <p:ext uri="{BB962C8B-B14F-4D97-AF65-F5344CB8AC3E}">
        <p14:creationId xmlns:p14="http://schemas.microsoft.com/office/powerpoint/2010/main" val="696156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Contenuto degli ordini di protezione</a:t>
            </a:r>
            <a:endParaRPr lang="it-IT" dirty="0"/>
          </a:p>
        </p:txBody>
      </p:sp>
      <p:sp>
        <p:nvSpPr>
          <p:cNvPr id="3" name="Segnaposto testo 2"/>
          <p:cNvSpPr>
            <a:spLocks noGrp="1"/>
          </p:cNvSpPr>
          <p:nvPr>
            <p:ph type="body" idx="1"/>
          </p:nvPr>
        </p:nvSpPr>
        <p:spPr/>
        <p:txBody>
          <a:bodyPr/>
          <a:lstStyle/>
          <a:p>
            <a:r>
              <a:rPr lang="it-IT" dirty="0" smtClean="0"/>
              <a:t>Inibitorio e di allontanamento + divieto di avvicinamento ai luoghi </a:t>
            </a:r>
            <a:r>
              <a:rPr lang="it-IT" dirty="0" err="1" smtClean="0"/>
              <a:t>p.o.</a:t>
            </a:r>
            <a:r>
              <a:rPr lang="it-IT" dirty="0" smtClean="0"/>
              <a:t>+ intervento di soggetti specializzati + provvedimenti economici</a:t>
            </a:r>
            <a:endParaRPr lang="it-IT" dirty="0"/>
          </a:p>
        </p:txBody>
      </p:sp>
      <p:sp>
        <p:nvSpPr>
          <p:cNvPr id="4" name="CasellaDiTesto 3"/>
          <p:cNvSpPr txBox="1"/>
          <p:nvPr/>
        </p:nvSpPr>
        <p:spPr>
          <a:xfrm>
            <a:off x="6632620" y="6091707"/>
            <a:ext cx="4313867" cy="369332"/>
          </a:xfrm>
          <a:prstGeom prst="rect">
            <a:avLst/>
          </a:prstGeom>
          <a:noFill/>
        </p:spPr>
        <p:txBody>
          <a:bodyPr wrap="square" rtlCol="0">
            <a:spAutoFit/>
          </a:bodyPr>
          <a:lstStyle/>
          <a:p>
            <a:r>
              <a:rPr lang="it-IT" dirty="0" smtClean="0"/>
              <a:t>L’attuazione spetta al giudice </a:t>
            </a:r>
            <a:endParaRPr lang="it-IT" dirty="0"/>
          </a:p>
        </p:txBody>
      </p:sp>
    </p:spTree>
    <p:extLst>
      <p:ext uri="{BB962C8B-B14F-4D97-AF65-F5344CB8AC3E}">
        <p14:creationId xmlns:p14="http://schemas.microsoft.com/office/powerpoint/2010/main" val="337321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DURATA</a:t>
            </a:r>
            <a:endParaRPr lang="it-IT" dirty="0"/>
          </a:p>
        </p:txBody>
      </p:sp>
      <p:sp>
        <p:nvSpPr>
          <p:cNvPr id="3" name="Segnaposto contenuto 2"/>
          <p:cNvSpPr>
            <a:spLocks noGrp="1"/>
          </p:cNvSpPr>
          <p:nvPr>
            <p:ph idx="1"/>
          </p:nvPr>
        </p:nvSpPr>
        <p:spPr/>
        <p:txBody>
          <a:bodyPr>
            <a:normAutofit/>
          </a:bodyPr>
          <a:lstStyle/>
          <a:p>
            <a:pPr algn="just"/>
            <a:r>
              <a:rPr lang="it-IT" sz="3200" dirty="0" smtClean="0">
                <a:solidFill>
                  <a:schemeClr val="accent1"/>
                </a:solidFill>
              </a:rPr>
              <a:t>1 ANNO  </a:t>
            </a:r>
            <a:r>
              <a:rPr lang="it-IT" sz="3200" dirty="0" smtClean="0"/>
              <a:t>prorogabile su istanza di parte solo se ricorrono </a:t>
            </a:r>
            <a:r>
              <a:rPr lang="it-IT" sz="3200" b="1" dirty="0" smtClean="0"/>
              <a:t>gravi motivi </a:t>
            </a:r>
            <a:r>
              <a:rPr lang="it-IT" sz="3200" dirty="0" smtClean="0"/>
              <a:t>e per il </a:t>
            </a:r>
            <a:r>
              <a:rPr lang="it-IT" sz="3200" b="1" dirty="0" smtClean="0"/>
              <a:t>tempo strettamente necessario</a:t>
            </a:r>
            <a:endParaRPr lang="it-IT" sz="3200" b="1" dirty="0"/>
          </a:p>
        </p:txBody>
      </p:sp>
    </p:spTree>
    <p:extLst>
      <p:ext uri="{BB962C8B-B14F-4D97-AF65-F5344CB8AC3E}">
        <p14:creationId xmlns:p14="http://schemas.microsoft.com/office/powerpoint/2010/main" val="17439913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caso di violazione delle prescrizioni</a:t>
            </a:r>
            <a:endParaRPr lang="it-IT" dirty="0"/>
          </a:p>
        </p:txBody>
      </p:sp>
      <p:sp>
        <p:nvSpPr>
          <p:cNvPr id="3" name="Segnaposto contenuto 2"/>
          <p:cNvSpPr>
            <a:spLocks noGrp="1"/>
          </p:cNvSpPr>
          <p:nvPr>
            <p:ph idx="1"/>
          </p:nvPr>
        </p:nvSpPr>
        <p:spPr>
          <a:xfrm>
            <a:off x="1154954" y="2603500"/>
            <a:ext cx="10101181" cy="3416300"/>
          </a:xfrm>
        </p:spPr>
        <p:txBody>
          <a:bodyPr>
            <a:normAutofit/>
          </a:bodyPr>
          <a:lstStyle/>
          <a:p>
            <a:pPr algn="just"/>
            <a:r>
              <a:rPr lang="it-IT" sz="2400" b="1" dirty="0"/>
              <a:t>L'art. 6 l. n. 154 del 2001 </a:t>
            </a:r>
            <a:r>
              <a:rPr lang="it-IT" sz="2400" dirty="0" smtClean="0"/>
              <a:t>stabilisce </a:t>
            </a:r>
            <a:r>
              <a:rPr lang="it-IT" sz="2400" dirty="0"/>
              <a:t>che «chiunque elude l'ordine di protezione previsto dall'art. 342-ter c.c. (omissis) è punito con la pena stabilita dall'art. </a:t>
            </a:r>
            <a:r>
              <a:rPr lang="it-IT" sz="2400" b="1" dirty="0"/>
              <a:t>388 comma 1 c.p</a:t>
            </a:r>
            <a:r>
              <a:rPr lang="it-IT" sz="2400" dirty="0" smtClean="0"/>
              <a:t>.. (Mancata </a:t>
            </a:r>
            <a:r>
              <a:rPr lang="it-IT" sz="2400" dirty="0"/>
              <a:t>esecuzione dolosa di un provvedimento del </a:t>
            </a:r>
            <a:r>
              <a:rPr lang="it-IT" sz="2400" dirty="0" smtClean="0"/>
              <a:t>giudice), </a:t>
            </a:r>
            <a:r>
              <a:rPr lang="it-IT" sz="2400" dirty="0"/>
              <a:t>per il quale è prevista la pena della reclusione fino a tre anni o della multa da euro 103 a euro 1.032</a:t>
            </a:r>
            <a:r>
              <a:rPr lang="it-IT" sz="2400" dirty="0" smtClean="0"/>
              <a:t>.</a:t>
            </a:r>
          </a:p>
          <a:p>
            <a:pPr algn="just"/>
            <a:r>
              <a:rPr lang="it-IT" sz="2400" dirty="0" smtClean="0">
                <a:solidFill>
                  <a:schemeClr val="accent1"/>
                </a:solidFill>
              </a:rPr>
              <a:t>Qualsiasi violazione??</a:t>
            </a:r>
            <a:endParaRPr lang="it-IT" sz="2400" dirty="0">
              <a:solidFill>
                <a:schemeClr val="accent1"/>
              </a:solidFill>
            </a:endParaRPr>
          </a:p>
        </p:txBody>
      </p:sp>
    </p:spTree>
    <p:extLst>
      <p:ext uri="{BB962C8B-B14F-4D97-AF65-F5344CB8AC3E}">
        <p14:creationId xmlns:p14="http://schemas.microsoft.com/office/powerpoint/2010/main" val="2405040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Profili processuali</a:t>
            </a:r>
            <a:endParaRPr lang="it-IT" dirty="0"/>
          </a:p>
        </p:txBody>
      </p:sp>
      <p:sp>
        <p:nvSpPr>
          <p:cNvPr id="3" name="Segnaposto contenuto 2"/>
          <p:cNvSpPr>
            <a:spLocks noGrp="1"/>
          </p:cNvSpPr>
          <p:nvPr>
            <p:ph idx="1"/>
          </p:nvPr>
        </p:nvSpPr>
        <p:spPr>
          <a:xfrm>
            <a:off x="1154954" y="2603500"/>
            <a:ext cx="9792088" cy="3416300"/>
          </a:xfrm>
        </p:spPr>
        <p:txBody>
          <a:bodyPr/>
          <a:lstStyle/>
          <a:p>
            <a:pPr marL="0" indent="0" algn="ctr">
              <a:buNone/>
            </a:pPr>
            <a:r>
              <a:rPr lang="it-IT" sz="2400" b="1" dirty="0" smtClean="0">
                <a:solidFill>
                  <a:schemeClr val="accent1"/>
                </a:solidFill>
              </a:rPr>
              <a:t>736 bis </a:t>
            </a:r>
            <a:r>
              <a:rPr lang="it-IT" sz="2400" b="1" dirty="0" err="1" smtClean="0">
                <a:solidFill>
                  <a:schemeClr val="accent1"/>
                </a:solidFill>
              </a:rPr>
              <a:t>c.p.c.</a:t>
            </a:r>
            <a:endParaRPr lang="it-IT" sz="2400" b="1" dirty="0" smtClean="0">
              <a:solidFill>
                <a:schemeClr val="accent1"/>
              </a:solidFill>
            </a:endParaRPr>
          </a:p>
          <a:p>
            <a:pPr marL="0" indent="0" algn="just">
              <a:buNone/>
            </a:pPr>
            <a:r>
              <a:rPr lang="it-IT" b="1" dirty="0" smtClean="0">
                <a:solidFill>
                  <a:schemeClr val="accent1"/>
                </a:solidFill>
              </a:rPr>
              <a:t>  </a:t>
            </a:r>
            <a:r>
              <a:rPr lang="it-IT" sz="2000" dirty="0" smtClean="0"/>
              <a:t>Aspetti del </a:t>
            </a:r>
            <a:r>
              <a:rPr lang="it-IT" sz="2000" dirty="0" err="1" smtClean="0"/>
              <a:t>proc</a:t>
            </a:r>
            <a:r>
              <a:rPr lang="it-IT" sz="2000" dirty="0" smtClean="0"/>
              <a:t>. </a:t>
            </a:r>
            <a:r>
              <a:rPr lang="it-IT" sz="2000" b="1" dirty="0" smtClean="0">
                <a:solidFill>
                  <a:schemeClr val="accent1"/>
                </a:solidFill>
              </a:rPr>
              <a:t>CAUTELARE</a:t>
            </a:r>
            <a:r>
              <a:rPr lang="it-IT" sz="2000" dirty="0" smtClean="0"/>
              <a:t> e di </a:t>
            </a:r>
            <a:r>
              <a:rPr lang="it-IT" sz="2000" b="1" dirty="0" smtClean="0">
                <a:solidFill>
                  <a:schemeClr val="accent1"/>
                </a:solidFill>
              </a:rPr>
              <a:t>VOLONTARIA GIURISDIZIONE – ESENTE DA IMPOSTE</a:t>
            </a:r>
          </a:p>
          <a:p>
            <a:pPr marL="0" indent="0" algn="just">
              <a:buNone/>
            </a:pPr>
            <a:r>
              <a:rPr lang="it-IT" sz="2000" b="1" dirty="0" smtClean="0">
                <a:solidFill>
                  <a:schemeClr val="accent1"/>
                </a:solidFill>
              </a:rPr>
              <a:t>COMPETENZA</a:t>
            </a:r>
            <a:r>
              <a:rPr lang="it-IT" sz="2000" dirty="0" smtClean="0"/>
              <a:t>:  monocratica (</a:t>
            </a:r>
            <a:r>
              <a:rPr lang="it-IT" sz="2000" dirty="0"/>
              <a:t>ma v. Cassazione civile sez. I, 22/06/2017, </a:t>
            </a:r>
            <a:r>
              <a:rPr lang="it-IT" sz="2000" dirty="0" smtClean="0"/>
              <a:t>n.15482) , con reclamo al collegio non impugnabile in </a:t>
            </a:r>
            <a:r>
              <a:rPr lang="it-IT" sz="2000" dirty="0" err="1" smtClean="0"/>
              <a:t>Cass</a:t>
            </a:r>
            <a:r>
              <a:rPr lang="it-IT" sz="2000" dirty="0" smtClean="0"/>
              <a:t>. – luogo di residenza o domicilio istante;</a:t>
            </a:r>
          </a:p>
          <a:p>
            <a:pPr marL="0" indent="0" algn="just">
              <a:buNone/>
            </a:pPr>
            <a:endParaRPr lang="it-IT" sz="2000" dirty="0"/>
          </a:p>
          <a:p>
            <a:pPr marL="0" indent="0" algn="just">
              <a:buNone/>
            </a:pPr>
            <a:r>
              <a:rPr lang="it-IT" sz="2000" b="1" dirty="0" smtClean="0">
                <a:solidFill>
                  <a:schemeClr val="accent1"/>
                </a:solidFill>
              </a:rPr>
              <a:t>PROCEDIMENTO</a:t>
            </a:r>
            <a:r>
              <a:rPr lang="it-IT" sz="2000" dirty="0" smtClean="0"/>
              <a:t>: DOMANDA personale , procedimento in camera di consiglio a contraddittorio eventualmente differito – intervento P.M. facoltativo</a:t>
            </a:r>
          </a:p>
        </p:txBody>
      </p:sp>
    </p:spTree>
    <p:extLst>
      <p:ext uri="{BB962C8B-B14F-4D97-AF65-F5344CB8AC3E}">
        <p14:creationId xmlns:p14="http://schemas.microsoft.com/office/powerpoint/2010/main" val="3261284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Rapporti con </a:t>
            </a:r>
            <a:r>
              <a:rPr lang="it-IT" dirty="0" err="1" smtClean="0"/>
              <a:t>proc</a:t>
            </a:r>
            <a:r>
              <a:rPr lang="it-IT" dirty="0" smtClean="0"/>
              <a:t>. penale</a:t>
            </a:r>
            <a:endParaRPr lang="it-IT" dirty="0"/>
          </a:p>
        </p:txBody>
      </p:sp>
      <p:sp>
        <p:nvSpPr>
          <p:cNvPr id="3" name="Segnaposto contenuto 2"/>
          <p:cNvSpPr>
            <a:spLocks noGrp="1"/>
          </p:cNvSpPr>
          <p:nvPr>
            <p:ph idx="1"/>
          </p:nvPr>
        </p:nvSpPr>
        <p:spPr>
          <a:xfrm>
            <a:off x="1154954" y="2603500"/>
            <a:ext cx="9521632" cy="3416300"/>
          </a:xfrm>
        </p:spPr>
        <p:txBody>
          <a:bodyPr>
            <a:normAutofit lnSpcReduction="10000"/>
          </a:bodyPr>
          <a:lstStyle/>
          <a:p>
            <a:pPr marL="0" indent="0" algn="ctr">
              <a:buNone/>
            </a:pPr>
            <a:r>
              <a:rPr lang="it-IT" sz="2800" b="1" dirty="0" smtClean="0">
                <a:solidFill>
                  <a:schemeClr val="accent1"/>
                </a:solidFill>
              </a:rPr>
              <a:t>Il doppio binario</a:t>
            </a:r>
          </a:p>
          <a:p>
            <a:pPr algn="just"/>
            <a:r>
              <a:rPr lang="it-IT" sz="2400" dirty="0" smtClean="0"/>
              <a:t>L. nr. 304 del 2003 elimina il riferimento alla necessità di accertare che il fatto non abbia rilevo di reato perseguibile d’ufficio</a:t>
            </a:r>
          </a:p>
          <a:p>
            <a:pPr algn="just"/>
            <a:r>
              <a:rPr lang="it-IT" sz="2400" dirty="0" smtClean="0"/>
              <a:t>Ammessa litispendenza dei due giudizi – </a:t>
            </a:r>
            <a:r>
              <a:rPr lang="it-IT" sz="2400" dirty="0" smtClean="0"/>
              <a:t>comunicazione (</a:t>
            </a:r>
            <a:r>
              <a:rPr lang="it-IT" sz="2400" dirty="0" err="1" smtClean="0"/>
              <a:t>ddl</a:t>
            </a:r>
            <a:r>
              <a:rPr lang="it-IT" sz="2400" dirty="0" smtClean="0"/>
              <a:t> codice rosso)</a:t>
            </a:r>
            <a:endParaRPr lang="it-IT" sz="2400" dirty="0" smtClean="0"/>
          </a:p>
          <a:p>
            <a:pPr algn="just"/>
            <a:r>
              <a:rPr lang="it-IT" sz="2400" dirty="0" smtClean="0"/>
              <a:t>282 bis e 282 ter c..</a:t>
            </a:r>
            <a:r>
              <a:rPr lang="it-IT" sz="2400" dirty="0" err="1" smtClean="0"/>
              <a:t>p.p</a:t>
            </a:r>
            <a:r>
              <a:rPr lang="it-IT" sz="2400" dirty="0" smtClean="0"/>
              <a:t>., 384 bis </a:t>
            </a:r>
            <a:r>
              <a:rPr lang="it-IT" sz="2400" dirty="0" err="1" smtClean="0"/>
              <a:t>c.p.c.</a:t>
            </a:r>
            <a:r>
              <a:rPr lang="it-IT" sz="2400" dirty="0" smtClean="0"/>
              <a:t> (l. nr. 119/13);</a:t>
            </a:r>
          </a:p>
          <a:p>
            <a:pPr algn="just"/>
            <a:r>
              <a:rPr lang="it-IT" sz="2400" dirty="0" smtClean="0"/>
              <a:t>Art. 8 </a:t>
            </a:r>
            <a:r>
              <a:rPr lang="it-IT" sz="2400" dirty="0" err="1" smtClean="0"/>
              <a:t>d.l.</a:t>
            </a:r>
            <a:r>
              <a:rPr lang="it-IT" sz="2400" dirty="0" smtClean="0"/>
              <a:t> nr. 11/2009 :ammonimento del Questore</a:t>
            </a:r>
            <a:endParaRPr lang="it-IT" sz="2400" dirty="0"/>
          </a:p>
        </p:txBody>
      </p:sp>
    </p:spTree>
    <p:extLst>
      <p:ext uri="{BB962C8B-B14F-4D97-AF65-F5344CB8AC3E}">
        <p14:creationId xmlns:p14="http://schemas.microsoft.com/office/powerpoint/2010/main" val="55381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72733" y="1596980"/>
            <a:ext cx="10054294" cy="4124206"/>
          </a:xfrm>
          <a:prstGeom prst="rect">
            <a:avLst/>
          </a:prstGeom>
          <a:noFill/>
        </p:spPr>
        <p:txBody>
          <a:bodyPr wrap="square" rtlCol="0">
            <a:spAutoFit/>
          </a:bodyPr>
          <a:lstStyle/>
          <a:p>
            <a:pPr algn="ctr"/>
            <a:r>
              <a:rPr lang="it-IT" sz="2800" b="1" dirty="0" smtClean="0">
                <a:solidFill>
                  <a:schemeClr val="accent1"/>
                </a:solidFill>
              </a:rPr>
              <a:t>Scarso ricorso allo strumento degli ordini di protezione</a:t>
            </a:r>
          </a:p>
          <a:p>
            <a:endParaRPr lang="it-IT" u="sng" dirty="0" smtClean="0"/>
          </a:p>
          <a:p>
            <a:endParaRPr lang="it-IT" sz="2400" dirty="0" smtClean="0"/>
          </a:p>
          <a:p>
            <a:r>
              <a:rPr lang="it-IT" sz="2400" dirty="0" smtClean="0"/>
              <a:t>Esame </a:t>
            </a:r>
            <a:r>
              <a:rPr lang="it-IT" sz="2400" dirty="0"/>
              <a:t>delle ragioni </a:t>
            </a:r>
            <a:endParaRPr lang="it-IT" sz="2400" dirty="0" smtClean="0"/>
          </a:p>
          <a:p>
            <a:pPr algn="just"/>
            <a:endParaRPr lang="it-IT" sz="2400" dirty="0"/>
          </a:p>
          <a:p>
            <a:pPr algn="just"/>
            <a:r>
              <a:rPr lang="it-IT" sz="2400" dirty="0" smtClean="0"/>
              <a:t>Iniziative </a:t>
            </a:r>
            <a:r>
              <a:rPr lang="it-IT" sz="2400" dirty="0"/>
              <a:t>per migliorare la risposta di giustizia nell'ambito della violenza </a:t>
            </a:r>
            <a:r>
              <a:rPr lang="it-IT" sz="2400" dirty="0" smtClean="0"/>
              <a:t>familiare = Delibera del CSM dell’8 </a:t>
            </a:r>
            <a:r>
              <a:rPr lang="it-IT" sz="2400" dirty="0"/>
              <a:t>luglio </a:t>
            </a:r>
            <a:r>
              <a:rPr lang="it-IT" sz="2400" dirty="0" smtClean="0"/>
              <a:t>2009, Risoluzione del 9 maggio </a:t>
            </a:r>
            <a:r>
              <a:rPr lang="it-IT" sz="2400" dirty="0" smtClean="0"/>
              <a:t>2018 linee guida e buone prassi per la trattazione dei procedimenti in materia di violenza di genere e domestica)</a:t>
            </a:r>
          </a:p>
          <a:p>
            <a:pPr algn="just"/>
            <a:endParaRPr lang="it-IT" sz="2400" dirty="0"/>
          </a:p>
          <a:p>
            <a:pPr algn="just"/>
            <a:endParaRPr lang="it-IT" sz="2400" dirty="0"/>
          </a:p>
        </p:txBody>
      </p:sp>
    </p:spTree>
    <p:extLst>
      <p:ext uri="{BB962C8B-B14F-4D97-AF65-F5344CB8AC3E}">
        <p14:creationId xmlns:p14="http://schemas.microsoft.com/office/powerpoint/2010/main" val="3625808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4954" y="618186"/>
            <a:ext cx="8761413" cy="1596980"/>
          </a:xfrm>
        </p:spPr>
        <p:txBody>
          <a:bodyPr/>
          <a:lstStyle/>
          <a:p>
            <a:r>
              <a:rPr lang="it-IT" dirty="0" smtClean="0"/>
              <a:t>ORDINI DI PROTEZIONE  CONTRO GLI ABUSI FAMILIARI</a:t>
            </a:r>
            <a:endParaRPr lang="it-IT" dirty="0"/>
          </a:p>
        </p:txBody>
      </p:sp>
      <p:sp>
        <p:nvSpPr>
          <p:cNvPr id="3" name="Segnaposto contenuto 2"/>
          <p:cNvSpPr>
            <a:spLocks noGrp="1"/>
          </p:cNvSpPr>
          <p:nvPr>
            <p:ph idx="1"/>
          </p:nvPr>
        </p:nvSpPr>
        <p:spPr>
          <a:xfrm>
            <a:off x="1309501" y="2871988"/>
            <a:ext cx="9327935" cy="3431147"/>
          </a:xfrm>
        </p:spPr>
        <p:txBody>
          <a:bodyPr>
            <a:normAutofit/>
          </a:bodyPr>
          <a:lstStyle/>
          <a:p>
            <a:r>
              <a:rPr lang="it-IT" sz="2400" b="1" dirty="0" smtClean="0"/>
              <a:t>Legge 4 aprile 2001 nr. 154</a:t>
            </a:r>
            <a:r>
              <a:rPr lang="it-IT" sz="2400" dirty="0" smtClean="0"/>
              <a:t> «Misure contro la violenza nelle relazioni familiari».</a:t>
            </a:r>
          </a:p>
          <a:p>
            <a:pPr lvl="3"/>
            <a:r>
              <a:rPr lang="it-IT" sz="2400" dirty="0" smtClean="0"/>
              <a:t>Titolo IX bis, Libro I c.c. (art. 342 bis e ter);</a:t>
            </a:r>
          </a:p>
          <a:p>
            <a:pPr lvl="3"/>
            <a:r>
              <a:rPr lang="it-IT" sz="2400" dirty="0" smtClean="0"/>
              <a:t> Art. 736 bis </a:t>
            </a:r>
            <a:r>
              <a:rPr lang="it-IT" sz="2400" dirty="0" err="1" smtClean="0"/>
              <a:t>c.p.c.</a:t>
            </a:r>
            <a:r>
              <a:rPr lang="it-IT" sz="2400" dirty="0" smtClean="0"/>
              <a:t> (Capo V bis, Titolo II, Libro IV)</a:t>
            </a:r>
          </a:p>
          <a:p>
            <a:pPr lvl="3"/>
            <a:r>
              <a:rPr lang="it-IT" sz="2400" dirty="0" smtClean="0"/>
              <a:t>Artt. 282 bis  e 291, 2 comma bis c.p.p. (allontanamento dalla casa familiare)</a:t>
            </a:r>
            <a:endParaRPr lang="it-IT" sz="2400" dirty="0"/>
          </a:p>
        </p:txBody>
      </p:sp>
    </p:spTree>
    <p:extLst>
      <p:ext uri="{BB962C8B-B14F-4D97-AF65-F5344CB8AC3E}">
        <p14:creationId xmlns:p14="http://schemas.microsoft.com/office/powerpoint/2010/main" val="17004607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Proposte normative</a:t>
            </a:r>
            <a:endParaRPr lang="it-IT" dirty="0"/>
          </a:p>
        </p:txBody>
      </p:sp>
      <p:sp>
        <p:nvSpPr>
          <p:cNvPr id="3" name="Segnaposto contenuto 2"/>
          <p:cNvSpPr>
            <a:spLocks noGrp="1"/>
          </p:cNvSpPr>
          <p:nvPr>
            <p:ph idx="1"/>
          </p:nvPr>
        </p:nvSpPr>
        <p:spPr>
          <a:xfrm>
            <a:off x="1154954" y="2603500"/>
            <a:ext cx="9843604" cy="3416300"/>
          </a:xfrm>
        </p:spPr>
        <p:txBody>
          <a:bodyPr/>
          <a:lstStyle/>
          <a:p>
            <a:pPr algn="just"/>
            <a:r>
              <a:rPr lang="it-IT" sz="2000" dirty="0" err="1" smtClean="0"/>
              <a:t>D.d.l.</a:t>
            </a:r>
            <a:r>
              <a:rPr lang="it-IT" sz="2000" dirty="0" smtClean="0"/>
              <a:t> </a:t>
            </a:r>
            <a:r>
              <a:rPr lang="it-IT" sz="2000" dirty="0" err="1" smtClean="0"/>
              <a:t>Pillon</a:t>
            </a:r>
            <a:r>
              <a:rPr lang="it-IT" sz="2000" dirty="0" smtClean="0"/>
              <a:t> introduce comma 2 al 342 bis c.c. e l’art. 342 quater c.c. come strumento di contrasto all’Alienazione parentale</a:t>
            </a:r>
          </a:p>
          <a:p>
            <a:pPr algn="just"/>
            <a:r>
              <a:rPr lang="it-IT" sz="2000" dirty="0" err="1" smtClean="0"/>
              <a:t>D.d.l.</a:t>
            </a:r>
            <a:r>
              <a:rPr lang="it-IT" sz="2000" dirty="0" smtClean="0"/>
              <a:t> Codice Rosso (nr. </a:t>
            </a:r>
            <a:r>
              <a:rPr lang="it-IT" sz="2000" dirty="0"/>
              <a:t>1455-a) introduce l'obbligo per il giudice di penale - se sono in corso procedimenti civili di separazione dei coniugi o cause relative all'affidamento di minori o relative alla responsabilità genitoriale - di trasmettere senza ritardo al giudice civile i provvedimenti adottati nei confronti di una delle parti, relativi ai delitti di violenza domestica o di genere</a:t>
            </a:r>
            <a:endParaRPr lang="it-IT" sz="2000" dirty="0" smtClean="0"/>
          </a:p>
          <a:p>
            <a:endParaRPr lang="it-IT" dirty="0"/>
          </a:p>
          <a:p>
            <a:endParaRPr lang="it-IT" dirty="0"/>
          </a:p>
        </p:txBody>
      </p:sp>
    </p:spTree>
    <p:extLst>
      <p:ext uri="{BB962C8B-B14F-4D97-AF65-F5344CB8AC3E}">
        <p14:creationId xmlns:p14="http://schemas.microsoft.com/office/powerpoint/2010/main" val="41991730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2578444" y="2586681"/>
            <a:ext cx="7026875" cy="1477328"/>
          </a:xfrm>
          <a:prstGeom prst="rect">
            <a:avLst/>
          </a:prstGeom>
          <a:noFill/>
        </p:spPr>
        <p:txBody>
          <a:bodyPr wrap="square" rtlCol="0">
            <a:spAutoFit/>
          </a:bodyPr>
          <a:lstStyle/>
          <a:p>
            <a:r>
              <a:rPr lang="it-IT" dirty="0" smtClean="0"/>
              <a:t>Altre forme di tutela avverso l’illecito </a:t>
            </a:r>
            <a:r>
              <a:rPr lang="it-IT" dirty="0" err="1" smtClean="0"/>
              <a:t>endofamiliare</a:t>
            </a:r>
            <a:r>
              <a:rPr lang="it-IT" dirty="0" smtClean="0"/>
              <a:t>:</a:t>
            </a:r>
          </a:p>
          <a:p>
            <a:endParaRPr lang="it-IT" dirty="0"/>
          </a:p>
          <a:p>
            <a:r>
              <a:rPr lang="it-IT" dirty="0" smtClean="0"/>
              <a:t>Strumenti coercitivi in caso di inosservanza di obblighi di fare infungibili</a:t>
            </a:r>
          </a:p>
          <a:p>
            <a:pPr algn="ctr"/>
            <a:r>
              <a:rPr lang="it-IT" dirty="0" smtClean="0">
                <a:solidFill>
                  <a:schemeClr val="accent1"/>
                </a:solidFill>
              </a:rPr>
              <a:t>L’art. 709 ter </a:t>
            </a:r>
            <a:r>
              <a:rPr lang="it-IT" dirty="0" err="1" smtClean="0">
                <a:solidFill>
                  <a:schemeClr val="accent1"/>
                </a:solidFill>
              </a:rPr>
              <a:t>c.p.c.</a:t>
            </a:r>
            <a:endParaRPr lang="it-IT" dirty="0">
              <a:solidFill>
                <a:schemeClr val="accent1"/>
              </a:solidFill>
            </a:endParaRPr>
          </a:p>
        </p:txBody>
      </p:sp>
    </p:spTree>
    <p:extLst>
      <p:ext uri="{BB962C8B-B14F-4D97-AF65-F5344CB8AC3E}">
        <p14:creationId xmlns:p14="http://schemas.microsoft.com/office/powerpoint/2010/main" val="28231470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709 ter </a:t>
            </a:r>
            <a:r>
              <a:rPr lang="it-IT" dirty="0" err="1" smtClean="0"/>
              <a:t>c.p.c.</a:t>
            </a:r>
            <a:r>
              <a:rPr lang="it-IT" dirty="0" smtClean="0"/>
              <a:t/>
            </a:r>
            <a:br>
              <a:rPr lang="it-IT" dirty="0" smtClean="0"/>
            </a:br>
            <a:r>
              <a:rPr lang="it-IT" dirty="0" smtClean="0"/>
              <a:t>(l. 54/2006)</a:t>
            </a:r>
            <a:endParaRPr lang="it-IT" dirty="0"/>
          </a:p>
        </p:txBody>
      </p:sp>
      <p:sp>
        <p:nvSpPr>
          <p:cNvPr id="3" name="Segnaposto testo 2"/>
          <p:cNvSpPr>
            <a:spLocks noGrp="1"/>
          </p:cNvSpPr>
          <p:nvPr>
            <p:ph type="body" idx="1"/>
          </p:nvPr>
        </p:nvSpPr>
        <p:spPr/>
        <p:txBody>
          <a:bodyPr>
            <a:normAutofit/>
          </a:bodyPr>
          <a:lstStyle/>
          <a:p>
            <a:r>
              <a:rPr lang="it-IT" b="1" dirty="0" smtClean="0"/>
              <a:t>Relazione genitori - figli</a:t>
            </a:r>
            <a:endParaRPr lang="it-IT" b="1" dirty="0"/>
          </a:p>
        </p:txBody>
      </p:sp>
    </p:spTree>
    <p:extLst>
      <p:ext uri="{BB962C8B-B14F-4D97-AF65-F5344CB8AC3E}">
        <p14:creationId xmlns:p14="http://schemas.microsoft.com/office/powerpoint/2010/main" val="620204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RATIO</a:t>
            </a:r>
            <a:endParaRPr lang="it-IT" dirty="0"/>
          </a:p>
        </p:txBody>
      </p:sp>
      <p:sp>
        <p:nvSpPr>
          <p:cNvPr id="3" name="Segnaposto contenuto 2"/>
          <p:cNvSpPr>
            <a:spLocks noGrp="1"/>
          </p:cNvSpPr>
          <p:nvPr>
            <p:ph idx="1"/>
          </p:nvPr>
        </p:nvSpPr>
        <p:spPr/>
        <p:txBody>
          <a:bodyPr/>
          <a:lstStyle/>
          <a:p>
            <a:pPr algn="just"/>
            <a:r>
              <a:rPr lang="it-IT" sz="2400" b="1" dirty="0" smtClean="0">
                <a:solidFill>
                  <a:schemeClr val="accent1"/>
                </a:solidFill>
              </a:rPr>
              <a:t>Stabilire delle regole processuali  </a:t>
            </a:r>
            <a:r>
              <a:rPr lang="it-IT" sz="2400" b="1" dirty="0">
                <a:solidFill>
                  <a:schemeClr val="accent1"/>
                </a:solidFill>
              </a:rPr>
              <a:t>per risolvere controversie tra i genitori in merito all’esercizio della responsabilità genitoriale e alle </a:t>
            </a:r>
            <a:r>
              <a:rPr lang="it-IT" sz="2400" b="1" dirty="0" err="1">
                <a:solidFill>
                  <a:schemeClr val="accent1"/>
                </a:solidFill>
              </a:rPr>
              <a:t>modalita’</a:t>
            </a:r>
            <a:r>
              <a:rPr lang="it-IT" sz="2400" b="1" dirty="0">
                <a:solidFill>
                  <a:schemeClr val="accent1"/>
                </a:solidFill>
              </a:rPr>
              <a:t> di affidamento dei </a:t>
            </a:r>
            <a:r>
              <a:rPr lang="it-IT" sz="2400" b="1" dirty="0" smtClean="0">
                <a:solidFill>
                  <a:schemeClr val="accent1"/>
                </a:solidFill>
              </a:rPr>
              <a:t>minori, stimolare l’adempimento dei doveri genitoriali anche mediante l’adozione di provvedimenti sanzionatori.</a:t>
            </a:r>
            <a:endParaRPr lang="it-IT" sz="2400" b="1" dirty="0">
              <a:solidFill>
                <a:schemeClr val="accent1"/>
              </a:solidFill>
            </a:endParaRPr>
          </a:p>
          <a:p>
            <a:endParaRPr lang="it-IT" dirty="0"/>
          </a:p>
        </p:txBody>
      </p:sp>
    </p:spTree>
    <p:extLst>
      <p:ext uri="{BB962C8B-B14F-4D97-AF65-F5344CB8AC3E}">
        <p14:creationId xmlns:p14="http://schemas.microsoft.com/office/powerpoint/2010/main" val="19617980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Misure adottabili</a:t>
            </a:r>
            <a:endParaRPr lang="it-IT" dirty="0"/>
          </a:p>
        </p:txBody>
      </p:sp>
      <p:sp>
        <p:nvSpPr>
          <p:cNvPr id="3" name="Segnaposto testo 2"/>
          <p:cNvSpPr>
            <a:spLocks noGrp="1"/>
          </p:cNvSpPr>
          <p:nvPr>
            <p:ph type="body" sz="half" idx="2"/>
          </p:nvPr>
        </p:nvSpPr>
        <p:spPr/>
        <p:txBody>
          <a:bodyPr/>
          <a:lstStyle/>
          <a:p>
            <a:pPr marL="285750" indent="-285750">
              <a:buFont typeface="Wingdings" panose="05000000000000000000" pitchFamily="2" charset="2"/>
              <a:buChar char="v"/>
            </a:pPr>
            <a:r>
              <a:rPr lang="it-IT" dirty="0" smtClean="0"/>
              <a:t>Ammonimento;</a:t>
            </a:r>
          </a:p>
          <a:p>
            <a:pPr marL="285750" indent="-285750">
              <a:buFont typeface="Wingdings" panose="05000000000000000000" pitchFamily="2" charset="2"/>
              <a:buChar char="v"/>
            </a:pPr>
            <a:r>
              <a:rPr lang="it-IT" dirty="0" smtClean="0"/>
              <a:t>Risarcimento nei confronti del minore;</a:t>
            </a:r>
          </a:p>
          <a:p>
            <a:pPr marL="285750" indent="-285750">
              <a:buFont typeface="Wingdings" panose="05000000000000000000" pitchFamily="2" charset="2"/>
              <a:buChar char="v"/>
            </a:pPr>
            <a:r>
              <a:rPr lang="it-IT" dirty="0" smtClean="0"/>
              <a:t>Risarcimento  nei confronti del genitore;</a:t>
            </a:r>
          </a:p>
          <a:p>
            <a:pPr marL="285750" indent="-285750">
              <a:buFont typeface="Wingdings" panose="05000000000000000000" pitchFamily="2" charset="2"/>
              <a:buChar char="v"/>
            </a:pPr>
            <a:r>
              <a:rPr lang="it-IT" dirty="0" smtClean="0"/>
              <a:t>Sanzione amministrativa pecuniaria </a:t>
            </a:r>
          </a:p>
          <a:p>
            <a:endParaRPr lang="it-IT" dirty="0"/>
          </a:p>
        </p:txBody>
      </p:sp>
    </p:spTree>
    <p:extLst>
      <p:ext uri="{BB962C8B-B14F-4D97-AF65-F5344CB8AC3E}">
        <p14:creationId xmlns:p14="http://schemas.microsoft.com/office/powerpoint/2010/main" val="1354936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Modifiche successive</a:t>
            </a:r>
            <a:endParaRPr lang="it-IT" dirty="0"/>
          </a:p>
        </p:txBody>
      </p:sp>
      <p:sp>
        <p:nvSpPr>
          <p:cNvPr id="3" name="Segnaposto contenuto 2"/>
          <p:cNvSpPr>
            <a:spLocks noGrp="1"/>
          </p:cNvSpPr>
          <p:nvPr>
            <p:ph idx="1"/>
          </p:nvPr>
        </p:nvSpPr>
        <p:spPr>
          <a:xfrm>
            <a:off x="1154954" y="2603500"/>
            <a:ext cx="10281485" cy="3951846"/>
          </a:xfrm>
        </p:spPr>
        <p:txBody>
          <a:bodyPr>
            <a:normAutofit lnSpcReduction="10000"/>
          </a:bodyPr>
          <a:lstStyle/>
          <a:p>
            <a:pPr algn="just"/>
            <a:r>
              <a:rPr lang="it-IT" sz="2400" b="1" dirty="0" smtClean="0"/>
              <a:t>L. 6 </a:t>
            </a:r>
            <a:r>
              <a:rPr lang="it-IT" sz="2400" b="1" dirty="0" err="1" smtClean="0"/>
              <a:t>nov</a:t>
            </a:r>
            <a:r>
              <a:rPr lang="it-IT" sz="2400" b="1" dirty="0" smtClean="0"/>
              <a:t>. 2003 nr. 304 </a:t>
            </a:r>
            <a:r>
              <a:rPr lang="it-IT" sz="2400" dirty="0" smtClean="0"/>
              <a:t>(modifica art. 342 bis c.c. sopprimendo l’inciso «qualora il fatto non costituisca reato perseguibile d’ufficio»).</a:t>
            </a:r>
          </a:p>
          <a:p>
            <a:pPr algn="just"/>
            <a:endParaRPr lang="it-IT" sz="2400" dirty="0" smtClean="0"/>
          </a:p>
          <a:p>
            <a:pPr algn="just"/>
            <a:r>
              <a:rPr lang="it-IT" sz="2400" b="1" dirty="0" err="1" smtClean="0"/>
              <a:t>D.l.</a:t>
            </a:r>
            <a:r>
              <a:rPr lang="it-IT" sz="2400" b="1" dirty="0" smtClean="0"/>
              <a:t> 23 </a:t>
            </a:r>
            <a:r>
              <a:rPr lang="it-IT" sz="2400" b="1" dirty="0" err="1" smtClean="0"/>
              <a:t>feb</a:t>
            </a:r>
            <a:r>
              <a:rPr lang="it-IT" sz="2400" b="1" dirty="0" smtClean="0"/>
              <a:t>. 2009 nr. 11 </a:t>
            </a:r>
            <a:r>
              <a:rPr lang="it-IT" sz="2400" dirty="0" smtClean="0"/>
              <a:t>convertito in l. 23 </a:t>
            </a:r>
            <a:r>
              <a:rPr lang="it-IT" sz="2400" dirty="0" err="1" smtClean="0"/>
              <a:t>apr</a:t>
            </a:r>
            <a:r>
              <a:rPr lang="it-IT" sz="2400" dirty="0" smtClean="0"/>
              <a:t>. 2009 nr. 38 che introduce il reato di atti persecutori (art. 612 bis c.p.), la misura cautelare del divieto di avvicinamento ai luoghi frequentati dalla persona offesa (art. 282 ter c.p.p.) e l’ammonimento orale del questore; </a:t>
            </a:r>
            <a:r>
              <a:rPr lang="it-IT" sz="2400" u="sng" dirty="0" smtClean="0"/>
              <a:t>allunga il termine di durata degli </a:t>
            </a:r>
            <a:r>
              <a:rPr lang="it-IT" sz="2400" u="sng" dirty="0" err="1" smtClean="0"/>
              <a:t>o.p.</a:t>
            </a:r>
            <a:r>
              <a:rPr lang="it-IT" sz="2400" u="sng" dirty="0" smtClean="0"/>
              <a:t> da 6 mesi a 1 anno.</a:t>
            </a:r>
            <a:endParaRPr lang="it-IT" sz="2400" u="sng" dirty="0"/>
          </a:p>
        </p:txBody>
      </p:sp>
    </p:spTree>
    <p:extLst>
      <p:ext uri="{BB962C8B-B14F-4D97-AF65-F5344CB8AC3E}">
        <p14:creationId xmlns:p14="http://schemas.microsoft.com/office/powerpoint/2010/main" val="71024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RATIO NORMATIVA </a:t>
            </a:r>
            <a:endParaRPr lang="it-IT" dirty="0"/>
          </a:p>
        </p:txBody>
      </p:sp>
      <p:sp>
        <p:nvSpPr>
          <p:cNvPr id="3" name="Segnaposto contenuto 2"/>
          <p:cNvSpPr>
            <a:spLocks noGrp="1"/>
          </p:cNvSpPr>
          <p:nvPr>
            <p:ph idx="1"/>
          </p:nvPr>
        </p:nvSpPr>
        <p:spPr>
          <a:xfrm>
            <a:off x="1154954" y="2603500"/>
            <a:ext cx="9779209" cy="3416300"/>
          </a:xfrm>
        </p:spPr>
        <p:txBody>
          <a:bodyPr>
            <a:normAutofit/>
          </a:bodyPr>
          <a:lstStyle/>
          <a:p>
            <a:pPr algn="just"/>
            <a:r>
              <a:rPr lang="it-IT" sz="2400" dirty="0" smtClean="0"/>
              <a:t>Fornire strumenti di tutela a situazioni patologiche di conflitto familiare per le quali non è stata ancora cercata una soluzione attraverso un procedimento di separazione e di divorzio.</a:t>
            </a:r>
          </a:p>
          <a:p>
            <a:pPr marL="0" indent="0" algn="just">
              <a:buNone/>
            </a:pPr>
            <a:endParaRPr lang="it-IT" sz="2400" dirty="0" smtClean="0"/>
          </a:p>
          <a:p>
            <a:pPr marL="0" indent="0" algn="just">
              <a:buNone/>
            </a:pPr>
            <a:endParaRPr lang="it-IT" sz="2400" dirty="0"/>
          </a:p>
          <a:p>
            <a:pPr marL="0" indent="0" algn="just">
              <a:buNone/>
            </a:pPr>
            <a:r>
              <a:rPr lang="it-IT" sz="2000" dirty="0" smtClean="0"/>
              <a:t>- Cfr. art. 8 l. 154/01 su condizioni di ammissibilità</a:t>
            </a:r>
            <a:endParaRPr lang="it-IT" sz="2000" dirty="0"/>
          </a:p>
        </p:txBody>
      </p:sp>
    </p:spTree>
    <p:extLst>
      <p:ext uri="{BB962C8B-B14F-4D97-AF65-F5344CB8AC3E}">
        <p14:creationId xmlns:p14="http://schemas.microsoft.com/office/powerpoint/2010/main" val="4030303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0930" y="1326523"/>
            <a:ext cx="4429057" cy="3438659"/>
          </a:xfrm>
          <a:prstGeom prst="rect">
            <a:avLst/>
          </a:prstGeom>
        </p:spPr>
      </p:pic>
      <p:sp>
        <p:nvSpPr>
          <p:cNvPr id="3" name="CasellaDiTesto 2"/>
          <p:cNvSpPr txBox="1"/>
          <p:nvPr/>
        </p:nvSpPr>
        <p:spPr>
          <a:xfrm>
            <a:off x="1738648" y="5550794"/>
            <a:ext cx="7456867" cy="646331"/>
          </a:xfrm>
          <a:prstGeom prst="rect">
            <a:avLst/>
          </a:prstGeom>
          <a:noFill/>
        </p:spPr>
        <p:txBody>
          <a:bodyPr wrap="square" rtlCol="0">
            <a:spAutoFit/>
          </a:bodyPr>
          <a:lstStyle/>
          <a:p>
            <a:r>
              <a:rPr lang="it-IT" sz="3600" dirty="0" smtClean="0">
                <a:solidFill>
                  <a:schemeClr val="accent1"/>
                </a:solidFill>
              </a:rPr>
              <a:t>Vittima di violenza domestica </a:t>
            </a:r>
            <a:endParaRPr lang="it-IT" sz="3600" dirty="0">
              <a:solidFill>
                <a:schemeClr val="accent1"/>
              </a:solidFill>
            </a:endParaRPr>
          </a:p>
        </p:txBody>
      </p:sp>
    </p:spTree>
    <p:extLst>
      <p:ext uri="{BB962C8B-B14F-4D97-AF65-F5344CB8AC3E}">
        <p14:creationId xmlns:p14="http://schemas.microsoft.com/office/powerpoint/2010/main" val="4064175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Legittimati </a:t>
            </a:r>
            <a:br>
              <a:rPr lang="it-IT" dirty="0" smtClean="0"/>
            </a:br>
            <a:r>
              <a:rPr lang="it-IT" dirty="0" smtClean="0"/>
              <a:t>attivi</a:t>
            </a:r>
            <a:endParaRPr lang="it-IT" dirty="0"/>
          </a:p>
        </p:txBody>
      </p:sp>
      <p:pic>
        <p:nvPicPr>
          <p:cNvPr id="5" name="Segnaposto immagine 4"/>
          <p:cNvPicPr>
            <a:picLocks noGrp="1"/>
          </p:cNvPicPr>
          <p:nvPr>
            <p:ph type="pic" idx="1"/>
          </p:nvPr>
        </p:nvPicPr>
        <p:blipFill>
          <a:blip r:embed="rId2">
            <a:extLst>
              <a:ext uri="{28A0092B-C50C-407E-A947-70E740481C1C}">
                <a14:useLocalDpi xmlns:a14="http://schemas.microsoft.com/office/drawing/2010/main" val="0"/>
              </a:ext>
            </a:extLst>
          </a:blip>
          <a:stretch>
            <a:fillRect/>
          </a:stretch>
        </p:blipFill>
        <p:spPr>
          <a:xfrm>
            <a:off x="6344530" y="1610751"/>
            <a:ext cx="5219114" cy="3805311"/>
          </a:xfrm>
        </p:spPr>
      </p:pic>
      <p:sp>
        <p:nvSpPr>
          <p:cNvPr id="4" name="Segnaposto testo 3"/>
          <p:cNvSpPr>
            <a:spLocks noGrp="1"/>
          </p:cNvSpPr>
          <p:nvPr>
            <p:ph type="body" sz="half" idx="2"/>
          </p:nvPr>
        </p:nvSpPr>
        <p:spPr/>
        <p:txBody>
          <a:bodyPr>
            <a:normAutofit/>
          </a:bodyPr>
          <a:lstStyle/>
          <a:p>
            <a:r>
              <a:rPr lang="it-IT" sz="3600" dirty="0">
                <a:solidFill>
                  <a:schemeClr val="bg2"/>
                </a:solidFill>
                <a:latin typeface="+mj-lt"/>
                <a:ea typeface="+mj-ea"/>
                <a:cs typeface="+mj-cs"/>
              </a:rPr>
              <a:t>Legittimati passivi</a:t>
            </a:r>
          </a:p>
        </p:txBody>
      </p:sp>
      <p:sp>
        <p:nvSpPr>
          <p:cNvPr id="7" name="CasellaDiTesto 6"/>
          <p:cNvSpPr txBox="1"/>
          <p:nvPr/>
        </p:nvSpPr>
        <p:spPr>
          <a:xfrm>
            <a:off x="6344531" y="6019783"/>
            <a:ext cx="4937362" cy="369332"/>
          </a:xfrm>
          <a:prstGeom prst="rect">
            <a:avLst/>
          </a:prstGeom>
          <a:noFill/>
        </p:spPr>
        <p:txBody>
          <a:bodyPr wrap="square" rtlCol="0">
            <a:spAutoFit/>
          </a:bodyPr>
          <a:lstStyle/>
          <a:p>
            <a:r>
              <a:rPr lang="it-IT" dirty="0" smtClean="0"/>
              <a:t>Convivenza /coabitazione Cass.9178/18 </a:t>
            </a:r>
            <a:endParaRPr lang="it-IT" dirty="0"/>
          </a:p>
        </p:txBody>
      </p:sp>
    </p:spTree>
    <p:extLst>
      <p:ext uri="{BB962C8B-B14F-4D97-AF65-F5344CB8AC3E}">
        <p14:creationId xmlns:p14="http://schemas.microsoft.com/office/powerpoint/2010/main" val="215079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814732" y="1294228"/>
            <a:ext cx="8003725" cy="3416320"/>
          </a:xfrm>
          <a:prstGeom prst="rect">
            <a:avLst/>
          </a:prstGeom>
          <a:solidFill>
            <a:schemeClr val="accent1"/>
          </a:solidFill>
        </p:spPr>
        <p:txBody>
          <a:bodyPr wrap="square" rtlCol="0">
            <a:spAutoFit/>
          </a:bodyPr>
          <a:lstStyle/>
          <a:p>
            <a:pPr marL="285750" indent="-285750">
              <a:buFont typeface="Wingdings" panose="05000000000000000000" pitchFamily="2" charset="2"/>
              <a:buChar char="v"/>
            </a:pPr>
            <a:r>
              <a:rPr lang="it-IT" sz="3600" dirty="0" smtClean="0">
                <a:solidFill>
                  <a:schemeClr val="bg1"/>
                </a:solidFill>
              </a:rPr>
              <a:t>Coniuge </a:t>
            </a:r>
          </a:p>
          <a:p>
            <a:pPr marL="285750" indent="-285750">
              <a:buFont typeface="Wingdings" panose="05000000000000000000" pitchFamily="2" charset="2"/>
              <a:buChar char="v"/>
            </a:pPr>
            <a:r>
              <a:rPr lang="it-IT" sz="3600" dirty="0" smtClean="0">
                <a:solidFill>
                  <a:schemeClr val="bg1"/>
                </a:solidFill>
              </a:rPr>
              <a:t>Convivente</a:t>
            </a:r>
          </a:p>
          <a:p>
            <a:pPr marL="285750" indent="-285750">
              <a:buFont typeface="Wingdings" panose="05000000000000000000" pitchFamily="2" charset="2"/>
              <a:buChar char="v"/>
            </a:pPr>
            <a:r>
              <a:rPr lang="it-IT" sz="3600" dirty="0" smtClean="0">
                <a:solidFill>
                  <a:schemeClr val="bg1"/>
                </a:solidFill>
              </a:rPr>
              <a:t>Altro componente del nucleo familiare (art. 5 l. 154/2001);</a:t>
            </a:r>
          </a:p>
          <a:p>
            <a:pPr marL="285750" indent="-285750">
              <a:buFont typeface="Wingdings" panose="05000000000000000000" pitchFamily="2" charset="2"/>
              <a:buChar char="v"/>
            </a:pPr>
            <a:r>
              <a:rPr lang="it-IT" sz="3600" dirty="0" smtClean="0">
                <a:solidFill>
                  <a:schemeClr val="bg1"/>
                </a:solidFill>
              </a:rPr>
              <a:t>Unioni civili (art. 1 comma 14 l. nr. 76/2016)</a:t>
            </a:r>
            <a:endParaRPr lang="it-IT" sz="3600" dirty="0">
              <a:solidFill>
                <a:schemeClr val="bg1"/>
              </a:solidFill>
            </a:endParaRPr>
          </a:p>
        </p:txBody>
      </p:sp>
    </p:spTree>
    <p:extLst>
      <p:ext uri="{BB962C8B-B14F-4D97-AF65-F5344CB8AC3E}">
        <p14:creationId xmlns:p14="http://schemas.microsoft.com/office/powerpoint/2010/main" val="2946617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Figli minori?</a:t>
            </a:r>
            <a:endParaRPr lang="it-IT" dirty="0"/>
          </a:p>
        </p:txBody>
      </p:sp>
      <p:sp>
        <p:nvSpPr>
          <p:cNvPr id="3" name="Segnaposto contenuto 2"/>
          <p:cNvSpPr>
            <a:spLocks noGrp="1"/>
          </p:cNvSpPr>
          <p:nvPr>
            <p:ph sz="half" idx="1"/>
          </p:nvPr>
        </p:nvSpPr>
        <p:spPr/>
        <p:txBody>
          <a:bodyPr>
            <a:normAutofit lnSpcReduction="10000"/>
          </a:bodyPr>
          <a:lstStyle/>
          <a:p>
            <a:pPr marL="0" indent="0">
              <a:buNone/>
            </a:pPr>
            <a:r>
              <a:rPr lang="it-IT" sz="3600" dirty="0" smtClean="0">
                <a:solidFill>
                  <a:schemeClr val="accent1"/>
                </a:solidFill>
              </a:rPr>
              <a:t>Art. 330 e 333 </a:t>
            </a:r>
            <a:r>
              <a:rPr lang="it-IT" sz="3600" dirty="0" err="1" smtClean="0">
                <a:solidFill>
                  <a:schemeClr val="accent1"/>
                </a:solidFill>
              </a:rPr>
              <a:t>c.c</a:t>
            </a:r>
            <a:endParaRPr lang="it-IT" sz="3600" dirty="0" smtClean="0">
              <a:solidFill>
                <a:schemeClr val="accent1"/>
              </a:solidFill>
            </a:endParaRPr>
          </a:p>
          <a:p>
            <a:r>
              <a:rPr lang="it-IT" sz="2800" dirty="0" err="1" smtClean="0"/>
              <a:t>Trib</a:t>
            </a:r>
            <a:r>
              <a:rPr lang="it-IT" sz="2800" dirty="0" smtClean="0"/>
              <a:t>. Min.</a:t>
            </a:r>
          </a:p>
          <a:p>
            <a:r>
              <a:rPr lang="it-IT" sz="2800" dirty="0" smtClean="0"/>
              <a:t>Art. 336 c.c.</a:t>
            </a:r>
          </a:p>
          <a:p>
            <a:r>
              <a:rPr lang="it-IT" sz="2800" dirty="0" smtClean="0"/>
              <a:t>Non ha limiti di durata</a:t>
            </a:r>
          </a:p>
          <a:p>
            <a:r>
              <a:rPr lang="it-IT" sz="2800" dirty="0" smtClean="0"/>
              <a:t>Accessorio di </a:t>
            </a:r>
            <a:r>
              <a:rPr lang="it-IT" sz="2800" dirty="0" err="1" smtClean="0"/>
              <a:t>provv</a:t>
            </a:r>
            <a:r>
              <a:rPr lang="it-IT" sz="2800" dirty="0" smtClean="0"/>
              <a:t>. Ablativo/limitativo di responsabilità</a:t>
            </a:r>
          </a:p>
        </p:txBody>
      </p:sp>
      <p:sp>
        <p:nvSpPr>
          <p:cNvPr id="4" name="Segnaposto contenuto 3"/>
          <p:cNvSpPr>
            <a:spLocks noGrp="1"/>
          </p:cNvSpPr>
          <p:nvPr>
            <p:ph sz="half" idx="2"/>
          </p:nvPr>
        </p:nvSpPr>
        <p:spPr/>
        <p:txBody>
          <a:bodyPr>
            <a:normAutofit lnSpcReduction="10000"/>
          </a:bodyPr>
          <a:lstStyle/>
          <a:p>
            <a:pPr marL="0" indent="0">
              <a:buNone/>
            </a:pPr>
            <a:r>
              <a:rPr lang="it-IT" sz="3600" dirty="0" smtClean="0">
                <a:solidFill>
                  <a:schemeClr val="accent1"/>
                </a:solidFill>
              </a:rPr>
              <a:t>Art. 342 bis c.c.</a:t>
            </a:r>
          </a:p>
          <a:p>
            <a:r>
              <a:rPr lang="it-IT" sz="2800" dirty="0" smtClean="0"/>
              <a:t>G.O.</a:t>
            </a:r>
          </a:p>
          <a:p>
            <a:r>
              <a:rPr lang="it-IT" sz="2800" dirty="0" smtClean="0"/>
              <a:t>Art. 736 bis </a:t>
            </a:r>
            <a:r>
              <a:rPr lang="it-IT" sz="2800" dirty="0" err="1" smtClean="0"/>
              <a:t>c.p.c</a:t>
            </a:r>
            <a:r>
              <a:rPr lang="it-IT" sz="3600" dirty="0" err="1" smtClean="0"/>
              <a:t>.</a:t>
            </a:r>
            <a:endParaRPr lang="it-IT" sz="3600" dirty="0" smtClean="0"/>
          </a:p>
          <a:p>
            <a:r>
              <a:rPr lang="it-IT" sz="2800" dirty="0" smtClean="0"/>
              <a:t>Può costituire titoli economici</a:t>
            </a:r>
          </a:p>
          <a:p>
            <a:endParaRPr lang="it-IT" dirty="0"/>
          </a:p>
        </p:txBody>
      </p:sp>
    </p:spTree>
    <p:extLst>
      <p:ext uri="{BB962C8B-B14F-4D97-AF65-F5344CB8AC3E}">
        <p14:creationId xmlns:p14="http://schemas.microsoft.com/office/powerpoint/2010/main" val="2102360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Presupposto oggettivo</a:t>
            </a:r>
            <a:endParaRPr lang="it-IT" dirty="0"/>
          </a:p>
        </p:txBody>
      </p:sp>
      <p:sp>
        <p:nvSpPr>
          <p:cNvPr id="3" name="Segnaposto testo 2"/>
          <p:cNvSpPr>
            <a:spLocks noGrp="1"/>
          </p:cNvSpPr>
          <p:nvPr>
            <p:ph type="body" idx="1"/>
          </p:nvPr>
        </p:nvSpPr>
        <p:spPr/>
        <p:txBody>
          <a:bodyPr>
            <a:noAutofit/>
          </a:bodyPr>
          <a:lstStyle/>
          <a:p>
            <a:r>
              <a:rPr lang="it-IT" sz="2400" b="1" dirty="0" smtClean="0"/>
              <a:t>Condotta causa di grave pregiudizio </a:t>
            </a:r>
            <a:r>
              <a:rPr lang="it-IT" sz="2400" b="1" dirty="0" err="1" smtClean="0"/>
              <a:t>all’inteGRITà</a:t>
            </a:r>
            <a:r>
              <a:rPr lang="it-IT" sz="2400" b="1" dirty="0" smtClean="0"/>
              <a:t> FISICA O MORALE O ALLA </a:t>
            </a:r>
            <a:r>
              <a:rPr lang="it-IT" sz="2400" b="1" dirty="0" err="1" smtClean="0"/>
              <a:t>LIBERTà</a:t>
            </a:r>
            <a:endParaRPr lang="it-IT" sz="2400" b="1" dirty="0"/>
          </a:p>
        </p:txBody>
      </p:sp>
    </p:spTree>
    <p:extLst>
      <p:ext uri="{BB962C8B-B14F-4D97-AF65-F5344CB8AC3E}">
        <p14:creationId xmlns:p14="http://schemas.microsoft.com/office/powerpoint/2010/main" val="26507532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a riunioni ione">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622</TotalTime>
  <Words>1046</Words>
  <Application>Microsoft Office PowerPoint</Application>
  <PresentationFormat>Widescreen</PresentationFormat>
  <Paragraphs>104</Paragraphs>
  <Slides>24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24</vt:i4>
      </vt:variant>
    </vt:vector>
  </HeadingPairs>
  <TitlesOfParts>
    <vt:vector size="29" baseType="lpstr">
      <vt:lpstr>Arial</vt:lpstr>
      <vt:lpstr>Century Gothic</vt:lpstr>
      <vt:lpstr>Wingdings</vt:lpstr>
      <vt:lpstr>Wingdings 3</vt:lpstr>
      <vt:lpstr>Sala riunioni ione</vt:lpstr>
      <vt:lpstr>Illecito endofamiliare</vt:lpstr>
      <vt:lpstr>ORDINI DI PROTEZIONE  CONTRO GLI ABUSI FAMILIARI</vt:lpstr>
      <vt:lpstr>Modifiche successive</vt:lpstr>
      <vt:lpstr>RATIO NORMATIVA </vt:lpstr>
      <vt:lpstr>Presentazione standard di PowerPoint</vt:lpstr>
      <vt:lpstr>Legittimati  attivi</vt:lpstr>
      <vt:lpstr>Presentazione standard di PowerPoint</vt:lpstr>
      <vt:lpstr>Figli minori?</vt:lpstr>
      <vt:lpstr>Presupposto oggettivo</vt:lpstr>
      <vt:lpstr>Presentazione standard di PowerPoint</vt:lpstr>
      <vt:lpstr>ATIPICITA’ DELL’ILLECITO</vt:lpstr>
      <vt:lpstr>Interpretazione giurisprudenziale</vt:lpstr>
      <vt:lpstr>Presentazione standard di PowerPoint</vt:lpstr>
      <vt:lpstr>Contenuto degli ordini di protezione</vt:lpstr>
      <vt:lpstr>DURATA</vt:lpstr>
      <vt:lpstr>In caso di violazione delle prescrizioni</vt:lpstr>
      <vt:lpstr>Profili processuali</vt:lpstr>
      <vt:lpstr>Rapporti con proc. penale</vt:lpstr>
      <vt:lpstr>Presentazione standard di PowerPoint</vt:lpstr>
      <vt:lpstr>Proposte normative</vt:lpstr>
      <vt:lpstr>Presentazione standard di PowerPoint</vt:lpstr>
      <vt:lpstr>709 ter c.p.c. (l. 54/2006)</vt:lpstr>
      <vt:lpstr>RATIO</vt:lpstr>
      <vt:lpstr>Misure adottabili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Illecito endofamiliare</dc:title>
  <dc:creator>Emanuela Romano</dc:creator>
  <cp:lastModifiedBy>Emanuela Romano</cp:lastModifiedBy>
  <cp:revision>34</cp:revision>
  <dcterms:created xsi:type="dcterms:W3CDTF">2019-03-28T09:23:12Z</dcterms:created>
  <dcterms:modified xsi:type="dcterms:W3CDTF">2019-04-05T13:17:14Z</dcterms:modified>
</cp:coreProperties>
</file>